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2002"/>
        <p:guide pos="27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9"/>
        <p:guide pos="207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19968;&#35838;&#26102;\lesson1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19968;&#35838;&#26102;\lesson1_&#35838;&#25991;&#24405;&#38899;_128k.mp3" TargetMode="Externa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1  How’s the Weather?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500041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!</a:t>
            </a:r>
            <a:endParaRPr lang="en-US" altLang="zh-CN" sz="4400" b="1" u="none" dirty="0">
              <a:solidFill>
                <a:srgbClr val="FF0000"/>
              </a:solidFill>
              <a:latin typeface="Times New Roman" panose="02020603050405020304" pitchFamily="18" charset="0"/>
              <a:ea typeface="方正黑体_GBK" charset="0"/>
              <a:cs typeface="方正黑体_GBK" charset="0"/>
            </a:endParaRPr>
          </a:p>
        </p:txBody>
      </p:sp>
      <p:pic>
        <p:nvPicPr>
          <p:cNvPr id="12292" name="图片 1" descr="C:\Users\Administrator\Desktop\图片1.png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12253" y="1615282"/>
            <a:ext cx="6119812" cy="34334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7765" y="934720"/>
            <a:ext cx="6320155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4.I hope not!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此句常用于口语,指不希望前面所提到的情况发生,它的肯定表达为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hope so.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意为“我希望如此”。类似表达还有: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think so./I don’t think so.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/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I’m afraid so.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/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I’m afraid not.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5.I’m scared of thunder! 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 scared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意为“害怕,恐惧”,其后可接名词、代词或动名词,相当于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 afraid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 scared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意为“害怕、不敢做某事”。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88200" y="46101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795" y="617854"/>
            <a:ext cx="6110605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6.What strange weather!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这是一个由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引导的感叹句,它引导的感叹句主要有以下几种形式: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 +a/an +形容词+可数名词单数+主语+谓语!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 +形容词+可数名词复数+主语+谓语!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(3)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 +形容词+不可数名词+主语+谓语!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也可以引导感叹句。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how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有副词的性质,可修饰形容词、副词或动词,它引导的感叹句有以下几种形式: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How+形容词/副词+主语+谓语!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2)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How+形容词+ a/an+可数名词单数+主语+谓语! 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76440" y="44151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6790" y="659130"/>
            <a:ext cx="700341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cloud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tomorrow.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2.I’m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dogs.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3.Here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flowers.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newspaper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exciting.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5.How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楷体_GBK" charset="0"/>
              <a:cs typeface="方正楷体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19400" y="1482725"/>
            <a:ext cx="11906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cloudy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080260" y="1887220"/>
            <a:ext cx="116395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scared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11760" y="2276872"/>
            <a:ext cx="669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are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403648" y="2780928"/>
            <a:ext cx="13614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Today’s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48230" y="3671570"/>
            <a:ext cx="6489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2845" y="431546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98550" y="763905"/>
            <a:ext cx="636206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conversations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76755" y="3523615"/>
            <a:ext cx="2066925" cy="2124075"/>
          </a:xfrm>
          <a:prstGeom prst="rect">
            <a:avLst/>
          </a:prstGeom>
        </p:spPr>
      </p:pic>
      <p:sp>
        <p:nvSpPr>
          <p:cNvPr id="3" name="动作按钮: 后退或前一项 2">
            <a:hlinkClick r:id="" action="ppaction://hlinkshowjump?jump=firstslide"/>
          </p:cNvPr>
          <p:cNvSpPr/>
          <p:nvPr/>
        </p:nvSpPr>
        <p:spPr>
          <a:xfrm>
            <a:off x="7164070" y="5445125"/>
            <a:ext cx="432435" cy="50419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15035" y="1115695"/>
            <a:ext cx="3245485" cy="20135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4754" name="Picture 2" descr="shu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5700" y="1115695"/>
            <a:ext cx="3317240" cy="19996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2" name="Picture 8" descr="binwu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035" y="3991610"/>
            <a:ext cx="3303905" cy="19532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65700" y="3990975"/>
            <a:ext cx="3317240" cy="1915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03" name="Text Box 3"/>
          <p:cNvSpPr txBox="1"/>
          <p:nvPr/>
        </p:nvSpPr>
        <p:spPr>
          <a:xfrm>
            <a:off x="1234758" y="246380"/>
            <a:ext cx="541020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What’s the weather like ?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57985" y="3139440"/>
            <a:ext cx="18338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sunny</a:t>
            </a:r>
            <a:endParaRPr lang="en-US" altLang="zh-CN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31180" y="3139440"/>
            <a:ext cx="210883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cool</a:t>
            </a:r>
            <a:endParaRPr lang="en-US" altLang="zh-CN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74800" y="5944870"/>
            <a:ext cx="191706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cold</a:t>
            </a:r>
            <a:endParaRPr lang="en-US" altLang="zh-CN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31180" y="5906135"/>
            <a:ext cx="150558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windy</a:t>
            </a:r>
            <a:endParaRPr lang="en-US" altLang="zh-CN" sz="32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7765" y="1893570"/>
            <a:ext cx="6976110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(1)—What’s the weather like today?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—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 warm.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(2)—What’s the temperature today?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—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 10℃.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(3)—It’s quite warm today.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—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 is coming.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0800" y="762000"/>
            <a:ext cx="6292215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pairs and pay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attention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 these sentences 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pic>
        <p:nvPicPr>
          <p:cNvPr id="3" name="图片 2" descr="图片ytfvb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8535" y="3720465"/>
            <a:ext cx="2295525" cy="237172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7575" y="502285"/>
            <a:ext cx="714248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afternoon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3648" y="1772816"/>
            <a:ext cx="46253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Today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Friday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February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28.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03985" y="2651760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10℃.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86815" y="3615690"/>
            <a:ext cx="38989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There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will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shower.</a:t>
            </a:r>
            <a:endParaRPr lang="zh-CN" altLang="en-US" dirty="0"/>
          </a:p>
        </p:txBody>
      </p:sp>
      <p:pic>
        <p:nvPicPr>
          <p:cNvPr id="5" name="图片 4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29325" y="4007485"/>
            <a:ext cx="2060575" cy="1844040"/>
          </a:xfrm>
          <a:prstGeom prst="rect">
            <a:avLst/>
          </a:prstGeom>
        </p:spPr>
      </p:pic>
      <p:pic>
        <p:nvPicPr>
          <p:cNvPr id="7" name="lesson1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668344" y="1124744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64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6155" y="918210"/>
            <a:ext cx="7434580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today.	 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isn’t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scared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thunder.	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7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morning.	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65085" y="177165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685405" y="219138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685405" y="2709545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6" name="图片 5" descr="5c488a05afa5fae0f260ca91248c251c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44160" y="3479165"/>
            <a:ext cx="3333115" cy="2352675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74395" y="1062355"/>
            <a:ext cx="7966075" cy="3411578"/>
          </a:xfrm>
          <a:prstGeom prst="wedgeRoundRectCallout">
            <a:avLst>
              <a:gd name="adj1" fmla="val 25886"/>
              <a:gd name="adj2" fmla="val 60418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Hello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Here’s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report.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Friday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28. 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10℃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during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quite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afternoon.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Maybe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7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a.m.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6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09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p.m. 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97605" y="1608455"/>
            <a:ext cx="16249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February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526530" y="1608455"/>
            <a:ext cx="11906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cloudy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849755" y="2043430"/>
            <a:ext cx="2071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temperature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89050" y="2919095"/>
            <a:ext cx="12693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shower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79500" y="3339465"/>
            <a:ext cx="22955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thunderstorm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079500" y="367665"/>
            <a:ext cx="663765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text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again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fill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blanks.</a:t>
            </a:r>
            <a:endParaRPr lang="zh-CN" altLang="en-US"/>
          </a:p>
        </p:txBody>
      </p:sp>
      <p:pic>
        <p:nvPicPr>
          <p:cNvPr id="83972" name="Picture 4" descr="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4555" y="4919345"/>
            <a:ext cx="1752600" cy="1343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63345" y="1085850"/>
            <a:ext cx="5080000" cy="30435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4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1.What’s</a:t>
            </a:r>
            <a:r>
              <a:rPr lang="en-US" altLang="zh-CN" sz="24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weather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like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today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 </a:t>
            </a:r>
            <a:endParaRPr lang="en-US" altLang="zh-CN" sz="2400" b="1" i="1" u="sng" dirty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weather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意为“天气”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意为“像”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而不是“喜欢”。该句话和“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How’s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weather 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都表示询问天气。回答时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常用“</a:t>
            </a:r>
            <a:r>
              <a:rPr lang="en-US" altLang="zh-CN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It’s+</a:t>
            </a:r>
            <a:r>
              <a:rPr lang="zh-CN" altLang="en-US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表示天气的形容词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”。询问过去和将来的天气时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要注意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动词的变化。 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12205" y="37325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8890" y="1225232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2.Here’s the weather report. </a:t>
            </a:r>
            <a:endParaRPr lang="en-US" altLang="zh-CN" sz="24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本句是以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开头的倒装句。在主语是名词的情况下,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只有指示意义,不能看作地点状语。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here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后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动词的单复数形式要根据be动词后名词的单复数形式来确定。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Here are your gifts.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这是你的礼物。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265" y="35648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34770" y="946467"/>
            <a:ext cx="5080000" cy="37490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3.There will be a shower this afternoon. </a:t>
            </a:r>
            <a:endParaRPr lang="en-US" altLang="zh-CN" sz="24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本句是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 be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句型的一般将来时,其结构为“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 will be +主语+其他.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”,表示“将会有……”。其中,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will be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有时也可以用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is/are going to be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代替。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 be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句型的一般将来时的否定结构为“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There will not be +主语+其他.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”,其一般疑问句形式为“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Will there be +主语+其他?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40145" y="41084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2496</Words>
  <Application>WPS 演示</Application>
  <PresentationFormat>全屏显示(4:3)</PresentationFormat>
  <Paragraphs>116</Paragraphs>
  <Slides>13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Aharoni</vt:lpstr>
      <vt:lpstr>Times New Roman</vt:lpstr>
      <vt:lpstr>NEU-F5-S92</vt:lpstr>
      <vt:lpstr>方正黑体_GBK</vt:lpstr>
      <vt:lpstr>方正书宋_GBK</vt:lpstr>
      <vt:lpstr>楷体</vt:lpstr>
      <vt:lpstr>NEU-BZ-S92</vt:lpstr>
      <vt:lpstr>方正楷体_GBK</vt:lpstr>
      <vt:lpstr>NEU-HZ-S92</vt:lpstr>
      <vt:lpstr>微软雅黑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81</cp:revision>
  <dcterms:created xsi:type="dcterms:W3CDTF">2015-11-21T07:20:00Z</dcterms:created>
  <dcterms:modified xsi:type="dcterms:W3CDTF">2019-01-02T01:59:58Z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